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7"/>
  </p:notesMasterIdLst>
  <p:handoutMasterIdLst>
    <p:handoutMasterId r:id="rId24"/>
  </p:handoutMasterIdLst>
  <p:sldIdLst>
    <p:sldId id="384" r:id="rId6"/>
    <p:sldId id="386" r:id="rId8"/>
    <p:sldId id="387" r:id="rId9"/>
    <p:sldId id="432" r:id="rId10"/>
    <p:sldId id="431" r:id="rId11"/>
    <p:sldId id="399" r:id="rId12"/>
    <p:sldId id="441" r:id="rId13"/>
    <p:sldId id="433" r:id="rId14"/>
    <p:sldId id="442" r:id="rId15"/>
    <p:sldId id="440" r:id="rId16"/>
    <p:sldId id="443" r:id="rId17"/>
    <p:sldId id="450" r:id="rId18"/>
    <p:sldId id="451" r:id="rId19"/>
    <p:sldId id="397" r:id="rId20"/>
    <p:sldId id="447" r:id="rId21"/>
    <p:sldId id="448" r:id="rId22"/>
    <p:sldId id="449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BC9A3"/>
    <a:srgbClr val="12089A"/>
    <a:srgbClr val="CC0000"/>
    <a:srgbClr val="B2B2B2"/>
    <a:srgbClr val="CC3300"/>
    <a:srgbClr val="B0E4EE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59"/>
    <p:restoredTop sz="99838"/>
  </p:normalViewPr>
  <p:slideViewPr>
    <p:cSldViewPr showGuides="1">
      <p:cViewPr varScale="1">
        <p:scale>
          <a:sx n="82" d="100"/>
          <a:sy n="82" d="100"/>
        </p:scale>
        <p:origin x="-618" y="-78"/>
      </p:cViewPr>
      <p:guideLst>
        <p:guide orient="horz" pos="2160"/>
        <p:guide pos="2880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1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2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435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r>
              <a:rPr lang="en-US" altLang="zh-CN" dirty="0"/>
              <a:t>null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r>
              <a:rPr lang="en-US" altLang="zh-CN" dirty="0"/>
              <a:t>null</a:t>
            </a:r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969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9700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r>
              <a:rPr lang="en-US" altLang="zh-CN" dirty="0"/>
              <a:t>null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r>
              <a:rPr lang="en-US" altLang="zh-CN" dirty="0"/>
              <a:t>null</a:t>
            </a:r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r>
              <a:rPr lang="en-US" altLang="zh-CN" dirty="0"/>
              <a:t>null</a:t>
            </a: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r>
              <a:rPr lang="en-US" altLang="zh-CN" dirty="0"/>
              <a:t>null</a:t>
            </a:r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en-US" altLang="zh-CN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marL="457200" lvl="0" indent="-457200" eaLnBrk="1" hangingPunct="1">
              <a:lnSpc>
                <a:spcPct val="80000"/>
              </a:lnSpc>
            </a:pPr>
            <a:endParaRPr lang="en-US" altLang="zh-CN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r>
              <a:rPr lang="en-US" altLang="zh-CN" dirty="0"/>
              <a:t>null</a:t>
            </a:r>
            <a:endParaRPr lang="zh-CN" altLang="en-US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r>
              <a:rPr lang="en-US" altLang="zh-CN" dirty="0"/>
              <a:t>null</a:t>
            </a:r>
            <a:endParaRPr lang="en-US" altLang="zh-CN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韬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韬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韬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4" Type="http://schemas.openxmlformats.org/officeDocument/2006/relationships/theme" Target="../theme/theme4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 bwMode="auto">
          <a:xfrm>
            <a:off x="214313" y="6572250"/>
            <a:ext cx="2643188" cy="142875"/>
          </a:xfrm>
          <a:prstGeom prst="roundRect">
            <a:avLst/>
          </a:prstGeom>
          <a:solidFill>
            <a:srgbClr val="CC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2928938" y="6572250"/>
            <a:ext cx="6000750" cy="14287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285750" y="1000125"/>
            <a:ext cx="8643938" cy="46038"/>
          </a:xfrm>
          <a:prstGeom prst="roundRect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bg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bg2">
                  <a:lumMod val="60000"/>
                  <a:lumOff val="40000"/>
                  <a:tint val="23500"/>
                  <a:satMod val="16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9" name="Picture 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500813" y="142875"/>
            <a:ext cx="2413000" cy="7858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 bwMode="auto">
          <a:xfrm>
            <a:off x="214313" y="6572250"/>
            <a:ext cx="2643188" cy="142875"/>
          </a:xfrm>
          <a:prstGeom prst="roundRect">
            <a:avLst/>
          </a:prstGeom>
          <a:solidFill>
            <a:srgbClr val="CC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2928938" y="6572250"/>
            <a:ext cx="6000750" cy="14287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285750" y="1000125"/>
            <a:ext cx="8643938" cy="46038"/>
          </a:xfrm>
          <a:prstGeom prst="roundRect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bg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bg2">
                  <a:lumMod val="60000"/>
                  <a:lumOff val="40000"/>
                  <a:tint val="23500"/>
                  <a:satMod val="16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3" name="Picture 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500813" y="142875"/>
            <a:ext cx="2413000" cy="7858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 bwMode="auto">
          <a:xfrm>
            <a:off x="214313" y="6572250"/>
            <a:ext cx="2643188" cy="142875"/>
          </a:xfrm>
          <a:prstGeom prst="roundRect">
            <a:avLst/>
          </a:prstGeom>
          <a:solidFill>
            <a:srgbClr val="CC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2928938" y="6572250"/>
            <a:ext cx="6000750" cy="14287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285750" y="928688"/>
            <a:ext cx="8643938" cy="46038"/>
          </a:xfrm>
          <a:prstGeom prst="roundRect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bg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bg2">
                  <a:lumMod val="60000"/>
                  <a:lumOff val="40000"/>
                  <a:tint val="23500"/>
                  <a:satMod val="16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01" name="Picture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15125" y="117475"/>
            <a:ext cx="2270125" cy="7397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0.png"/><Relationship Id="rId1" Type="http://schemas.openxmlformats.org/officeDocument/2006/relationships/hyperlink" Target="#_&#36335;&#30001;&#22120;&#26144;&#23556;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/>
          <p:nvPr/>
        </p:nvSpPr>
        <p:spPr>
          <a:xfrm>
            <a:off x="749618" y="2560638"/>
            <a:ext cx="7643812" cy="1137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400" dirty="0" smtClean="0">
                <a:sym typeface="+mn-ea"/>
              </a:rPr>
              <a:t>TopsDDNS</a:t>
            </a:r>
            <a:r>
              <a:rPr lang="zh-CN" altLang="en-US" sz="4400" dirty="0" smtClean="0">
                <a:sym typeface="+mn-ea"/>
              </a:rPr>
              <a:t>操作指导</a:t>
            </a:r>
            <a:endParaRPr lang="zh-CN" altLang="en-US" sz="4400" b="1" dirty="0">
              <a:latin typeface="华文宋体" pitchFamily="2" charset="-122"/>
              <a:ea typeface="华文宋体" pitchFamily="2" charset="-122"/>
            </a:endParaRPr>
          </a:p>
          <a:p>
            <a:pPr algn="ctr"/>
            <a:r>
              <a:rPr lang="en-US" altLang="zh-CN" sz="2400" b="1" dirty="0">
                <a:latin typeface="华文宋体" pitchFamily="2" charset="-122"/>
                <a:ea typeface="华文宋体" pitchFamily="2" charset="-122"/>
              </a:rPr>
              <a:t>                                                     </a:t>
            </a:r>
            <a:endParaRPr lang="en-US" altLang="zh-CN" sz="2400" b="1" dirty="0">
              <a:latin typeface="华文宋体" pitchFamily="2" charset="-122"/>
              <a:ea typeface="华文宋体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5290" y="1134110"/>
            <a:ext cx="74809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dirty="0">
                <a:latin typeface="+mn-ea"/>
                <a:ea typeface="+mn-ea"/>
                <a:sym typeface="+mn-ea"/>
              </a:rPr>
              <a:t>    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设置好后，可</a:t>
            </a:r>
            <a:r>
              <a:rPr lang="zh-CN" altLang="en-US" sz="2000" dirty="0" smtClean="0">
                <a:latin typeface="+mn-ea"/>
                <a:ea typeface="+mn-ea"/>
                <a:sym typeface="+mn-ea"/>
              </a:rPr>
              <a:t>以</a:t>
            </a:r>
            <a:r>
              <a:rPr lang="en-US" altLang="zh-CN" sz="2000" dirty="0" smtClean="0">
                <a:latin typeface="+mn-ea"/>
                <a:ea typeface="+mn-ea"/>
                <a:sym typeface="+mn-ea"/>
              </a:rPr>
              <a:t>ping 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Taoshi2.topsddns.net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，检验设置是否成</a:t>
            </a:r>
            <a:r>
              <a:rPr lang="zh-CN" altLang="en-US" sz="2000" dirty="0" smtClean="0">
                <a:latin typeface="+mn-ea"/>
                <a:ea typeface="+mn-ea"/>
                <a:sym typeface="+mn-ea"/>
              </a:rPr>
              <a:t>功，如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ping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成功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,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出现了圈圈中的本机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IP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就表明设置成功，因为有些网站防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Ping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无法返回数据包</a:t>
            </a:r>
            <a:r>
              <a:rPr lang="zh-CN" altLang="en-US" sz="2000" dirty="0" smtClean="0">
                <a:latin typeface="+mn-ea"/>
                <a:ea typeface="+mn-ea"/>
                <a:sym typeface="+mn-ea"/>
              </a:rPr>
              <a:t>，所以会显示请求超时，所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以如下图也算设置成功。</a:t>
            </a:r>
            <a:endParaRPr lang="zh-CN" altLang="en-US" sz="2000">
              <a:latin typeface="+mn-ea"/>
              <a:ea typeface="+mn-ea"/>
            </a:endParaRPr>
          </a:p>
        </p:txBody>
      </p:sp>
      <p:pic>
        <p:nvPicPr>
          <p:cNvPr id="3" name="图片 -21474826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185" y="2456180"/>
            <a:ext cx="6946265" cy="380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250825" y="1125855"/>
            <a:ext cx="8418830" cy="7139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45720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latin typeface="+mn-ea"/>
                <a:ea typeface="+mn-ea"/>
                <a:sym typeface="+mn-ea"/>
              </a:rPr>
              <a:t>之后就可以使用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http://Taoshi2.topsddns.net/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加映射端口号，来访问设备了（确认路由器映射已经设置，路由器映射设置见</a:t>
            </a:r>
            <a:r>
              <a:rPr lang="zh-CN" altLang="en-US" sz="2000" u="sng" dirty="0">
                <a:latin typeface="+mn-ea"/>
                <a:ea typeface="+mn-ea"/>
                <a:sym typeface="+mn-ea"/>
                <a:hlinkClick r:id="rId1" action="ppaction://hlinkfile"/>
              </a:rPr>
              <a:t>路由器映射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）</a:t>
            </a:r>
            <a:endParaRPr lang="zh-CN" altLang="en-US" sz="2000" dirty="0" smtClean="0">
              <a:latin typeface="+mn-ea"/>
              <a:ea typeface="+mn-ea"/>
            </a:endParaRPr>
          </a:p>
          <a:p>
            <a:pPr marR="0" indent="45720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sz="2000" dirty="0" smtClean="0">
                <a:latin typeface="+mn-ea"/>
                <a:ea typeface="+mn-ea"/>
                <a:sym typeface="+mn-ea"/>
              </a:rPr>
              <a:t>在主菜单/网络中将http端口设置为8180TCP设置为36588，具体如图下：</a:t>
            </a:r>
            <a:endParaRPr sz="2000" dirty="0" smtClean="0">
              <a:latin typeface="+mn-ea"/>
              <a:ea typeface="+mn-ea"/>
              <a:sym typeface="+mn-ea"/>
            </a:endParaRPr>
          </a:p>
          <a:p>
            <a:pPr marR="0" indent="45720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2000" dirty="0" smtClean="0">
              <a:latin typeface="+mn-ea"/>
              <a:ea typeface="+mn-ea"/>
              <a:sym typeface="+mn-ea"/>
            </a:endParaRPr>
          </a:p>
          <a:p>
            <a:pPr marR="0" indent="45720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2000" dirty="0" smtClean="0">
              <a:latin typeface="+mn-ea"/>
              <a:ea typeface="+mn-ea"/>
              <a:sym typeface="+mn-ea"/>
            </a:endParaRPr>
          </a:p>
          <a:p>
            <a:pPr marR="0" indent="45720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2000" dirty="0" smtClean="0">
              <a:latin typeface="+mn-ea"/>
              <a:ea typeface="+mn-ea"/>
              <a:sym typeface="+mn-ea"/>
            </a:endParaRPr>
          </a:p>
          <a:p>
            <a:pPr marR="0" indent="45720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2000" dirty="0" smtClean="0">
              <a:latin typeface="+mn-ea"/>
              <a:ea typeface="+mn-ea"/>
              <a:sym typeface="+mn-ea"/>
            </a:endParaRPr>
          </a:p>
          <a:p>
            <a:pPr marR="0" indent="45720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-2147482607" name="图片 -21474826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661920"/>
            <a:ext cx="7144385" cy="35198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55600" y="1040765"/>
            <a:ext cx="77019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在路由器上将 TCP HTTP端口映射上去，端口映射可手动添加端口映射可手动添加</a:t>
            </a:r>
            <a:endParaRPr lang="zh-CN" altLang="en-US" sz="2000"/>
          </a:p>
          <a:p>
            <a:r>
              <a:rPr lang="zh-CN" altLang="en-US" sz="2000"/>
              <a:t>首先进入192.168.1.1服务器，用户名为admin，密码为taoshiadmin,具体如所示图</a:t>
            </a:r>
            <a:endParaRPr lang="zh-CN" altLang="en-US" sz="2000"/>
          </a:p>
        </p:txBody>
      </p:sp>
      <p:pic>
        <p:nvPicPr>
          <p:cNvPr id="2" name="图片 10"/>
          <p:cNvPicPr>
            <a:picLocks noChangeAspect="1"/>
          </p:cNvPicPr>
          <p:nvPr/>
        </p:nvPicPr>
        <p:blipFill>
          <a:blip r:embed="rId1"/>
          <a:srcRect t="3741"/>
          <a:stretch>
            <a:fillRect/>
          </a:stretch>
        </p:blipFill>
        <p:spPr>
          <a:xfrm>
            <a:off x="855345" y="2299335"/>
            <a:ext cx="6914515" cy="41065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5610" y="1129665"/>
            <a:ext cx="77025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/>
              <a:t>进入后增加虚拟服务器，下图tcp184,http184即为添加，如图所示：</a:t>
            </a:r>
            <a:endParaRPr lang="zh-CN" altLang="en-US" sz="2000"/>
          </a:p>
        </p:txBody>
      </p:sp>
      <p:pic>
        <p:nvPicPr>
          <p:cNvPr id="3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528445"/>
            <a:ext cx="7357745" cy="47574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4"/>
          <p:cNvSpPr/>
          <p:nvPr/>
        </p:nvSpPr>
        <p:spPr>
          <a:xfrm>
            <a:off x="395288" y="260350"/>
            <a:ext cx="6553200" cy="5048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50000"/>
              </a:lnSpc>
            </a:pPr>
            <a:endParaRPr lang="zh-CN" altLang="zh-CN" sz="3600" dirty="0">
              <a:solidFill>
                <a:schemeClr val="tx2"/>
              </a:solidFill>
              <a:latin typeface="华文中宋" pitchFamily="2" charset="-122"/>
              <a:ea typeface="方正中等线简体" pitchFamily="65" charset="-122"/>
            </a:endParaRPr>
          </a:p>
        </p:txBody>
      </p:sp>
      <p:sp>
        <p:nvSpPr>
          <p:cNvPr id="16387" name="Text Box 9"/>
          <p:cNvSpPr txBox="1"/>
          <p:nvPr/>
        </p:nvSpPr>
        <p:spPr>
          <a:xfrm>
            <a:off x="4840288" y="3290888"/>
            <a:ext cx="21082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2465" y="1141730"/>
            <a:ext cx="704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dirty="0">
                <a:latin typeface="+mn-ea"/>
                <a:ea typeface="+mn-ea"/>
                <a:sym typeface="+mn-ea"/>
              </a:rPr>
              <a:t>通过域名，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http://Taoshi2.topsddns.net:8180  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来访问设备</a:t>
            </a:r>
            <a:endParaRPr lang="zh-CN" altLang="en-US" sz="2000" dirty="0">
              <a:latin typeface="+mn-ea"/>
              <a:ea typeface="+mn-ea"/>
              <a:sym typeface="+mn-ea"/>
            </a:endParaRPr>
          </a:p>
          <a:p>
            <a:r>
              <a:rPr lang="zh-CN" altLang="en-US" sz="2000"/>
              <a:t>登陆界面如下图：</a:t>
            </a:r>
            <a:endParaRPr lang="zh-CN" altLang="en-US" sz="2000"/>
          </a:p>
        </p:txBody>
      </p:sp>
      <p:pic>
        <p:nvPicPr>
          <p:cNvPr id="3" name="图片 -21474826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3915" y="1848485"/>
            <a:ext cx="7153275" cy="44303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1144905"/>
            <a:ext cx="254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进入设备成功</a:t>
            </a:r>
            <a:endParaRPr lang="zh-CN" altLang="en-US" sz="2000"/>
          </a:p>
        </p:txBody>
      </p:sp>
      <p:pic>
        <p:nvPicPr>
          <p:cNvPr id="3" name="图片 -21474826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543685"/>
            <a:ext cx="7122160" cy="47612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73405" y="1361440"/>
            <a:ext cx="50603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2000" dirty="0">
                <a:latin typeface="+mn-ea"/>
                <a:ea typeface="+mn-ea"/>
                <a:sym typeface="+mn-ea"/>
              </a:rPr>
              <a:t>备注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: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测试用的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TopsDDNS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帐号</a:t>
            </a:r>
            <a:endParaRPr lang="en-US" altLang="zh-CN" sz="2000" dirty="0">
              <a:latin typeface="+mn-ea"/>
              <a:ea typeface="+mn-ea"/>
              <a:sym typeface="+mn-ea"/>
            </a:endParaRPr>
          </a:p>
          <a:p>
            <a:pPr algn="just"/>
            <a:r>
              <a:rPr lang="zh-CN" altLang="en-US" sz="2000" dirty="0">
                <a:latin typeface="+mn-ea"/>
                <a:ea typeface="+mn-ea"/>
                <a:sym typeface="+mn-ea"/>
              </a:rPr>
              <a:t>域名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:Taoshi2.topsddns.net</a:t>
            </a:r>
            <a:endParaRPr lang="en-US" altLang="zh-CN" sz="2000" dirty="0">
              <a:latin typeface="+mn-ea"/>
              <a:ea typeface="+mn-ea"/>
            </a:endParaRPr>
          </a:p>
          <a:p>
            <a:pPr algn="just"/>
            <a:r>
              <a:rPr lang="zh-CN" altLang="en-US" sz="2000" dirty="0">
                <a:latin typeface="+mn-ea"/>
                <a:ea typeface="+mn-ea"/>
                <a:sym typeface="+mn-ea"/>
              </a:rPr>
              <a:t>用户名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:972144357@qq.com</a:t>
            </a:r>
            <a:endParaRPr lang="en-US" altLang="zh-CN" sz="2000" dirty="0">
              <a:latin typeface="+mn-ea"/>
              <a:ea typeface="+mn-ea"/>
            </a:endParaRPr>
          </a:p>
          <a:p>
            <a:pPr algn="just"/>
            <a:r>
              <a:rPr lang="zh-CN" altLang="en-US" sz="2000" dirty="0">
                <a:latin typeface="+mn-ea"/>
                <a:ea typeface="+mn-ea"/>
                <a:sym typeface="+mn-ea"/>
              </a:rPr>
              <a:t>密码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:a123456</a:t>
            </a:r>
            <a:endParaRPr lang="zh-CN" altLang="en-US" sz="2000">
              <a:latin typeface="+mn-ea"/>
              <a:ea typeface="+mn-ea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71333" y="2829560"/>
            <a:ext cx="560133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blipFill>
                  <a:blip r:embed="rId1">
                    <a:alphaModFix amt="99000"/>
                  </a:blip>
                  <a:tile tx="-50800" ty="0" sx="48000" sy="29000" flip="none" algn="bl"/>
                </a:blipFill>
                <a:effectLst>
                  <a:outerShdw blurRad="60007" dist="310007" dir="7680000" sy="30000" kx="1300200" algn="ctr" rotWithShape="0">
                    <a:srgbClr val="B4B1D6">
                      <a:alpha val="60000"/>
                    </a:srgbClr>
                  </a:outerShdw>
                </a:effectLst>
              </a:rPr>
              <a:t>THANK YOU</a:t>
            </a:r>
            <a:endParaRPr lang="en-US" altLang="zh-CN" sz="7200" b="1">
              <a:blipFill>
                <a:blip r:embed="rId1">
                  <a:alphaModFix amt="99000"/>
                </a:blip>
                <a:tile tx="-50800" ty="0" sx="48000" sy="29000" flip="none" algn="bl"/>
              </a:blipFill>
              <a:effectLst>
                <a:outerShdw blurRad="60007" dist="310007" dir="7680000" sy="30000" kx="1300200" algn="ctr" rotWithShape="0">
                  <a:srgbClr val="B4B1D6">
                    <a:alpha val="6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71015" y="2829560"/>
            <a:ext cx="560133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>
                <a:rot lat="0" lon="600000" rev="0"/>
              </a:camera>
              <a:lightRig rig="threePt" dir="t"/>
            </a:scene3d>
          </a:bodyPr>
          <a:p>
            <a:pPr algn="ctr"/>
            <a:r>
              <a:rPr lang="en-US" altLang="zh-CN" sz="7200" b="1">
                <a:ln w="0" cmpd="sng">
                  <a:solidFill>
                    <a:srgbClr val="FFFFFF"/>
                  </a:solidFill>
                  <a:prstDash val="solid"/>
                </a:ln>
                <a:blipFill>
                  <a:blip r:embed="rId2">
                    <a:alphaModFix amt="99000"/>
                  </a:blip>
                  <a:tile tx="139700" sx="59000" sy="42000" algn="b"/>
                </a:blipFill>
                <a:effectLst>
                  <a:glow rad="139700">
                    <a:srgbClr val="809CE2">
                      <a:alpha val="40000"/>
                    </a:srgbClr>
                  </a:glow>
                </a:effectLst>
              </a:rPr>
              <a:t>THANK YOU</a:t>
            </a:r>
            <a:endParaRPr lang="en-US" altLang="zh-CN" sz="7200" b="1">
              <a:ln w="0" cmpd="sng">
                <a:solidFill>
                  <a:srgbClr val="FFFFFF"/>
                </a:solidFill>
                <a:prstDash val="solid"/>
              </a:ln>
              <a:blipFill>
                <a:blip r:embed="rId2">
                  <a:alphaModFix amt="99000"/>
                </a:blip>
                <a:tile tx="139700" sx="59000" sy="42000" algn="b"/>
              </a:blipFill>
              <a:effectLst>
                <a:glow rad="139700">
                  <a:srgbClr val="809CE2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107950" y="116205"/>
            <a:ext cx="5360670" cy="593725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eaLnBrk="1" hangingPunct="1"/>
            <a:r>
              <a:rPr lang="en-US" altLang="zh-CN" sz="4000" dirty="0" smtClean="0">
                <a:sym typeface="+mn-ea"/>
              </a:rPr>
              <a:t>  TopsDDNS</a:t>
            </a:r>
            <a:r>
              <a:rPr lang="zh-CN" altLang="en-US" sz="4000" dirty="0" smtClean="0">
                <a:sym typeface="+mn-ea"/>
              </a:rPr>
              <a:t>设置</a:t>
            </a:r>
            <a:br>
              <a: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br>
              <a: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br>
              <a: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eaLnBrk="1" hangingPunct="1"/>
            <a:endParaRPr lang="zh-CN" altLang="en-US" dirty="0">
              <a:latin typeface="宋体" panose="02010600030101010101" pitchFamily="2" charset="-122"/>
            </a:endParaRPr>
          </a:p>
          <a:p>
            <a:pPr eaLnBrk="1" hangingPunct="1"/>
            <a:endParaRPr lang="en-US" altLang="zh-CN" dirty="0">
              <a:latin typeface="宋体" panose="02010600030101010101" pitchFamily="2" charset="-122"/>
            </a:endParaRPr>
          </a:p>
          <a:p>
            <a:pPr eaLnBrk="1" hangingPunct="1"/>
            <a:endParaRPr lang="en-US" altLang="zh-CN" dirty="0">
              <a:latin typeface="宋体" panose="02010600030101010101" pitchFamily="2" charset="-122"/>
            </a:endParaRPr>
          </a:p>
          <a:p>
            <a:pPr eaLnBrk="1" hangingPunct="1">
              <a:buNone/>
            </a:pPr>
            <a:endParaRPr lang="zh-CN" altLang="en-US" dirty="0">
              <a:latin typeface="宋体" panose="02010600030101010101" pitchFamily="2" charset="-122"/>
            </a:endParaRPr>
          </a:p>
          <a:p>
            <a:pPr eaLnBrk="1" hangingPunct="1">
              <a:buNone/>
            </a:pPr>
            <a:endParaRPr lang="zh-CN" altLang="en-US" sz="1400" dirty="0"/>
          </a:p>
          <a:p>
            <a:pPr eaLnBrk="1" hangingPunct="1">
              <a:buNone/>
            </a:pPr>
            <a:r>
              <a:rPr lang="zh-CN" altLang="en-US" sz="1400" dirty="0"/>
              <a:t>                                   </a:t>
            </a:r>
            <a:endParaRPr lang="zh-CN" altLang="en-US" sz="14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27990" y="1071563"/>
            <a:ext cx="8229600" cy="5211763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en-US" altLang="zh-CN" sz="2000" dirty="0" smtClean="0">
                <a:sym typeface="+mn-ea"/>
              </a:rPr>
              <a:t>1.</a:t>
            </a:r>
            <a:r>
              <a:rPr lang="zh-CN" altLang="en-US" sz="2000" dirty="0">
                <a:sym typeface="+mn-ea"/>
              </a:rPr>
              <a:t>申请</a:t>
            </a:r>
            <a:r>
              <a:rPr lang="en-US" altLang="zh-CN" sz="2000" dirty="0">
                <a:sym typeface="+mn-ea"/>
              </a:rPr>
              <a:t>Tops</a:t>
            </a:r>
            <a:r>
              <a:rPr lang="zh-CN" altLang="en-US" sz="2000" dirty="0">
                <a:sym typeface="+mn-ea"/>
              </a:rPr>
              <a:t>域名</a:t>
            </a:r>
            <a:endParaRPr lang="zh-CN" altLang="en-US" sz="2000" dirty="0">
              <a:sym typeface="+mn-ea"/>
            </a:endParaRPr>
          </a:p>
          <a:p>
            <a:r>
              <a:rPr lang="zh-CN" altLang="en-US" sz="2000" dirty="0">
                <a:sym typeface="+mn-ea"/>
              </a:rPr>
              <a:t>的网站是</a:t>
            </a:r>
            <a:r>
              <a:rPr lang="en-US" altLang="zh-CN" sz="2000" dirty="0">
                <a:sym typeface="+mn-ea"/>
              </a:rPr>
              <a:t>http://topsddns.net/</a:t>
            </a:r>
            <a:endParaRPr lang="en-US" altLang="zh-CN" sz="2000" dirty="0">
              <a:sym typeface="+mn-ea"/>
            </a:endParaRPr>
          </a:p>
          <a:p>
            <a:r>
              <a:rPr lang="zh-CN" altLang="en-US" sz="2000" dirty="0">
                <a:sym typeface="+mn-ea"/>
              </a:rPr>
              <a:t>打开网址如图：</a:t>
            </a:r>
            <a:endParaRPr kumimoji="0" lang="zh-CN" altLang="en-US" sz="2000" kern="0" cap="none" spc="0" normalizeH="0" baseline="0" noProof="0" dirty="0">
              <a:latin typeface="+mn-lt"/>
              <a:ea typeface="+mn-ea"/>
              <a:cs typeface="+mn-cs"/>
            </a:endParaRPr>
          </a:p>
          <a:p>
            <a:pPr marL="342900" marR="0" indent="-342900" defTabSz="914400" eaLnBrk="0" hangingPunct="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1400" kern="0" cap="none" spc="0" normalizeH="0" baseline="0" noProof="0" dirty="0">
                <a:latin typeface="+mn-lt"/>
                <a:ea typeface="+mn-ea"/>
                <a:cs typeface="+mn-cs"/>
              </a:rPr>
              <a:t>                                   </a:t>
            </a:r>
            <a:endParaRPr kumimoji="0" lang="zh-CN" altLang="en-US" sz="1400" kern="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2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6620" y="2061845"/>
            <a:ext cx="7542530" cy="43097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0" y="142875"/>
            <a:ext cx="6715125" cy="593725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eaLnBrk="1" hangingPunct="1"/>
            <a:br>
              <a:rPr lang="zh-CN" altLang="en-US" sz="4000" dirty="0"/>
            </a:br>
            <a:endParaRPr lang="zh-CN" altLang="en-US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428625" y="1179513"/>
            <a:ext cx="8229600" cy="4894262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just" eaLnBrk="1" hangingPunct="1">
              <a:buNone/>
            </a:pPr>
            <a:r>
              <a:rPr lang="zh-CN" altLang="en-US" sz="2000" dirty="0">
                <a:latin typeface="+mn-ea"/>
                <a:sym typeface="+mn-ea"/>
              </a:rPr>
              <a:t>如果已经注册输入用户名和密码</a:t>
            </a:r>
            <a:r>
              <a:rPr lang="en-US" altLang="zh-CN" sz="2000" dirty="0">
                <a:latin typeface="+mn-ea"/>
                <a:sym typeface="+mn-ea"/>
              </a:rPr>
              <a:t>,</a:t>
            </a:r>
            <a:r>
              <a:rPr lang="zh-CN" altLang="en-US" sz="2000" dirty="0">
                <a:latin typeface="+mn-ea"/>
                <a:sym typeface="+mn-ea"/>
              </a:rPr>
              <a:t>点击</a:t>
            </a:r>
            <a:r>
              <a:rPr lang="en-US" altLang="zh-CN" sz="2000" dirty="0">
                <a:latin typeface="+mn-ea"/>
                <a:sym typeface="+mn-ea"/>
              </a:rPr>
              <a:t>logon</a:t>
            </a:r>
            <a:r>
              <a:rPr lang="zh-CN" altLang="en-US" sz="2000" dirty="0">
                <a:latin typeface="+mn-ea"/>
                <a:sym typeface="+mn-ea"/>
              </a:rPr>
              <a:t>登入</a:t>
            </a:r>
            <a:r>
              <a:rPr lang="en-US" altLang="zh-CN" sz="2000" dirty="0">
                <a:latin typeface="+mn-ea"/>
                <a:sym typeface="+mn-ea"/>
              </a:rPr>
              <a:t>,</a:t>
            </a:r>
            <a:r>
              <a:rPr lang="zh-CN" altLang="en-US" sz="2000" dirty="0">
                <a:latin typeface="+mn-ea"/>
                <a:sym typeface="+mn-ea"/>
              </a:rPr>
              <a:t>登陆界面如下所示：</a:t>
            </a:r>
            <a:endParaRPr lang="zh-CN" altLang="en-US" sz="2000" dirty="0"/>
          </a:p>
        </p:txBody>
      </p:sp>
      <p:pic>
        <p:nvPicPr>
          <p:cNvPr id="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627505"/>
            <a:ext cx="7553325" cy="46875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1"/>
          <p:cNvSpPr txBox="1"/>
          <p:nvPr/>
        </p:nvSpPr>
        <p:spPr>
          <a:xfrm>
            <a:off x="900113" y="1052513"/>
            <a:ext cx="6935787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sym typeface="+mn-ea"/>
              </a:rPr>
              <a:t>如果没有注册</a:t>
            </a:r>
            <a:r>
              <a:rPr lang="en-US" altLang="zh-CN" sz="2000" dirty="0">
                <a:sym typeface="+mn-ea"/>
              </a:rPr>
              <a:t>,</a:t>
            </a:r>
            <a:r>
              <a:rPr lang="zh-CN" altLang="en-US" sz="2000" dirty="0">
                <a:sym typeface="+mn-ea"/>
              </a:rPr>
              <a:t>点击</a:t>
            </a:r>
            <a:r>
              <a:rPr lang="en-US" altLang="zh-CN" sz="2000" dirty="0">
                <a:sym typeface="+mn-ea"/>
              </a:rPr>
              <a:t>Registration</a:t>
            </a:r>
            <a:r>
              <a:rPr lang="zh-CN" altLang="en-US" sz="2000" dirty="0">
                <a:sym typeface="+mn-ea"/>
              </a:rPr>
              <a:t>进入注册界</a:t>
            </a:r>
            <a:r>
              <a:rPr lang="zh-CN" altLang="en-US" sz="2000" dirty="0" smtClean="0">
                <a:sym typeface="+mn-ea"/>
              </a:rPr>
              <a:t>面，注</a:t>
            </a:r>
            <a:r>
              <a:rPr lang="zh-CN" altLang="en-US" sz="2000" dirty="0">
                <a:sym typeface="+mn-ea"/>
              </a:rPr>
              <a:t>册界面如图：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r>
              <a:rPr lang="en-US" altLang="zh-CN" dirty="0">
                <a:latin typeface="宋体" panose="02010600030101010101" pitchFamily="2" charset="-122"/>
              </a:rPr>
              <a:t>	</a:t>
            </a:r>
            <a:endParaRPr lang="en-US" altLang="zh-CN" dirty="0">
              <a:latin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1240" y="1757045"/>
            <a:ext cx="6922135" cy="45269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 noChangeArrowheads="1"/>
          </p:cNvSpPr>
          <p:nvPr/>
        </p:nvSpPr>
        <p:spPr bwMode="auto">
          <a:xfrm>
            <a:off x="894080" y="253365"/>
            <a:ext cx="3322320" cy="593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注册指导</a:t>
            </a:r>
            <a:b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</a:b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4080" y="1085850"/>
            <a:ext cx="667194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 dirty="0">
                <a:latin typeface="+mn-ea"/>
                <a:sym typeface="+mn-ea"/>
              </a:rPr>
              <a:t>Email Address</a:t>
            </a:r>
            <a:r>
              <a:rPr lang="zh-CN" altLang="en-US" sz="2000" dirty="0">
                <a:latin typeface="+mn-ea"/>
                <a:sym typeface="+mn-ea"/>
              </a:rPr>
              <a:t>：输入你的邮箱账号 </a:t>
            </a:r>
            <a:endParaRPr lang="zh-CN" altLang="en-US" sz="2000" dirty="0">
              <a:latin typeface="+mn-ea"/>
            </a:endParaRPr>
          </a:p>
          <a:p>
            <a:pPr algn="l"/>
            <a:r>
              <a:rPr lang="en-US" altLang="zh-CN" sz="2000" dirty="0">
                <a:latin typeface="+mn-ea"/>
                <a:sym typeface="+mn-ea"/>
              </a:rPr>
              <a:t>Password</a:t>
            </a:r>
            <a:r>
              <a:rPr lang="zh-CN" altLang="en-US" sz="2000" dirty="0">
                <a:latin typeface="+mn-ea"/>
                <a:sym typeface="+mn-ea"/>
              </a:rPr>
              <a:t>：你要使用的密码 （注意：所使用的密码至少</a:t>
            </a:r>
            <a:r>
              <a:rPr lang="en-US" altLang="zh-CN" sz="2000" dirty="0">
                <a:latin typeface="+mn-ea"/>
                <a:sym typeface="+mn-ea"/>
              </a:rPr>
              <a:t>6</a:t>
            </a:r>
            <a:r>
              <a:rPr lang="zh-CN" altLang="en-US" sz="2000" dirty="0">
                <a:latin typeface="+mn-ea"/>
                <a:sym typeface="+mn-ea"/>
              </a:rPr>
              <a:t>位，并且不能是纯数字或者是纯字母，意思就是要混着用，而且不能包含敏感词。）</a:t>
            </a:r>
            <a:br>
              <a:rPr lang="zh-CN" altLang="en-US" sz="2000" dirty="0">
                <a:latin typeface="+mn-ea"/>
                <a:sym typeface="+mn-ea"/>
              </a:rPr>
            </a:br>
            <a:r>
              <a:rPr lang="en-US" altLang="zh-CN" sz="2000" dirty="0">
                <a:latin typeface="+mn-ea"/>
                <a:sym typeface="+mn-ea"/>
              </a:rPr>
              <a:t>Confirm password</a:t>
            </a:r>
            <a:r>
              <a:rPr lang="zh-CN" altLang="en-US" sz="2000" dirty="0">
                <a:latin typeface="+mn-ea"/>
                <a:sym typeface="+mn-ea"/>
              </a:rPr>
              <a:t>：再输入一次你的密码进行确认。</a:t>
            </a:r>
            <a:br>
              <a:rPr lang="zh-CN" altLang="en-US" sz="2000" dirty="0">
                <a:latin typeface="+mn-ea"/>
                <a:sym typeface="+mn-ea"/>
              </a:rPr>
            </a:br>
            <a:r>
              <a:rPr lang="en-US" altLang="zh-CN" sz="2000" dirty="0">
                <a:latin typeface="+mn-ea"/>
                <a:sym typeface="+mn-ea"/>
              </a:rPr>
              <a:t>First Name</a:t>
            </a:r>
            <a:r>
              <a:rPr lang="zh-CN" altLang="en-US" sz="2000" dirty="0">
                <a:latin typeface="+mn-ea"/>
                <a:sym typeface="+mn-ea"/>
              </a:rPr>
              <a:t>：名（最好随便编个英文名字，之前出过输入不合法的警告，不记得是说名字不合法还是密码）</a:t>
            </a:r>
            <a:endParaRPr lang="zh-CN" altLang="en-US" sz="2000" dirty="0">
              <a:latin typeface="+mn-ea"/>
            </a:endParaRPr>
          </a:p>
          <a:p>
            <a:pPr algn="l"/>
            <a:r>
              <a:rPr lang="en-US" altLang="zh-CN" sz="2000" dirty="0">
                <a:latin typeface="+mn-ea"/>
                <a:sym typeface="+mn-ea"/>
              </a:rPr>
              <a:t>Last Name</a:t>
            </a:r>
            <a:r>
              <a:rPr lang="zh-CN" altLang="en-US" sz="2000" dirty="0">
                <a:latin typeface="+mn-ea"/>
                <a:sym typeface="+mn-ea"/>
              </a:rPr>
              <a:t>：姓（同上，最好也取个英文）</a:t>
            </a:r>
            <a:endParaRPr lang="zh-CN" altLang="en-US" sz="2000" dirty="0">
              <a:latin typeface="+mn-ea"/>
            </a:endParaRPr>
          </a:p>
          <a:p>
            <a:pPr algn="l"/>
            <a:r>
              <a:rPr lang="en-US" altLang="zh-CN" sz="2000" dirty="0">
                <a:latin typeface="+mn-ea"/>
                <a:sym typeface="+mn-ea"/>
              </a:rPr>
              <a:t>Security Question</a:t>
            </a:r>
            <a:r>
              <a:rPr lang="zh-CN" altLang="en-US" sz="2000" dirty="0">
                <a:latin typeface="+mn-ea"/>
                <a:sym typeface="+mn-ea"/>
              </a:rPr>
              <a:t>：安全问题（一般用在你密码丢失）</a:t>
            </a:r>
            <a:endParaRPr lang="zh-CN" altLang="en-US" sz="2000" dirty="0">
              <a:latin typeface="+mn-ea"/>
            </a:endParaRPr>
          </a:p>
          <a:p>
            <a:pPr algn="l"/>
            <a:r>
              <a:rPr lang="en-US" altLang="zh-CN" sz="2000" dirty="0">
                <a:latin typeface="+mn-ea"/>
                <a:sym typeface="+mn-ea"/>
              </a:rPr>
              <a:t>Answer</a:t>
            </a:r>
            <a:r>
              <a:rPr lang="zh-CN" altLang="en-US" sz="2000" dirty="0">
                <a:latin typeface="+mn-ea"/>
                <a:sym typeface="+mn-ea"/>
              </a:rPr>
              <a:t>：回答你自己设置的安全问题用于找回密码</a:t>
            </a:r>
            <a:endParaRPr lang="zh-CN" altLang="en-US" sz="2000" dirty="0">
              <a:latin typeface="+mn-ea"/>
            </a:endParaRPr>
          </a:p>
          <a:p>
            <a:pPr algn="l"/>
            <a:r>
              <a:rPr lang="en-US" altLang="zh-CN" sz="2000" dirty="0">
                <a:latin typeface="+mn-ea"/>
                <a:sym typeface="+mn-ea"/>
              </a:rPr>
              <a:t>Confirm you’re human</a:t>
            </a:r>
            <a:r>
              <a:rPr lang="zh-CN" altLang="en-US" sz="2000" dirty="0">
                <a:latin typeface="+mn-ea"/>
                <a:sym typeface="+mn-ea"/>
              </a:rPr>
              <a:t>：</a:t>
            </a:r>
            <a:r>
              <a:rPr lang="zh-CN" altLang="en-US" sz="2000" dirty="0">
                <a:latin typeface="+mn-ea"/>
                <a:sym typeface="+mn-ea"/>
              </a:rPr>
              <a:t>输入那个框框里的验证码</a:t>
            </a:r>
            <a:r>
              <a:rPr lang="zh-CN" altLang="en-US" sz="2000" dirty="0" smtClean="0">
                <a:latin typeface="+mn-ea"/>
                <a:sym typeface="+mn-ea"/>
              </a:rPr>
              <a:t>。</a:t>
            </a:r>
            <a:endParaRPr lang="en-US" altLang="zh-CN" sz="2000" dirty="0" smtClean="0">
              <a:latin typeface="+mn-ea"/>
            </a:endParaRPr>
          </a:p>
          <a:p>
            <a:pPr algn="l"/>
            <a:endParaRPr lang="en-US" altLang="zh-CN" sz="2000" dirty="0" smtClean="0">
              <a:latin typeface="+mn-ea"/>
            </a:endParaRPr>
          </a:p>
          <a:p>
            <a:pPr algn="l"/>
            <a:r>
              <a:rPr lang="zh-CN" altLang="en-US" sz="2000" dirty="0">
                <a:latin typeface="+mn-ea"/>
                <a:sym typeface="+mn-ea"/>
              </a:rPr>
              <a:t>当上面所有项目填写完毕后，就点击最下边的</a:t>
            </a:r>
            <a:r>
              <a:rPr lang="en-US" altLang="zh-CN" sz="2000" dirty="0">
                <a:latin typeface="+mn-ea"/>
                <a:sym typeface="+mn-ea"/>
              </a:rPr>
              <a:t>Submit</a:t>
            </a:r>
            <a:r>
              <a:rPr lang="zh-CN" altLang="en-US" sz="2000" dirty="0">
                <a:latin typeface="+mn-ea"/>
                <a:sym typeface="+mn-ea"/>
              </a:rPr>
              <a:t>即完成第一步操作</a:t>
            </a:r>
            <a:r>
              <a:rPr lang="en-US" altLang="zh-CN" sz="2000" dirty="0">
                <a:latin typeface="+mn-ea"/>
                <a:sym typeface="+mn-ea"/>
              </a:rPr>
              <a:t>,</a:t>
            </a:r>
            <a:r>
              <a:rPr lang="zh-CN" altLang="en-US" sz="2000" dirty="0">
                <a:latin typeface="+mn-ea"/>
                <a:sym typeface="+mn-ea"/>
              </a:rPr>
              <a:t>如果不满意的自己填的内容又不想一个个改，按</a:t>
            </a:r>
            <a:r>
              <a:rPr lang="en-US" altLang="zh-CN" sz="2000" dirty="0">
                <a:latin typeface="+mn-ea"/>
                <a:sym typeface="+mn-ea"/>
              </a:rPr>
              <a:t>Reset</a:t>
            </a:r>
            <a:r>
              <a:rPr lang="zh-CN" altLang="en-US" sz="2000" dirty="0">
                <a:latin typeface="+mn-ea"/>
                <a:sym typeface="+mn-ea"/>
              </a:rPr>
              <a:t>清空你的填空重新填写。</a:t>
            </a:r>
            <a:endParaRPr lang="zh-CN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142875"/>
            <a:ext cx="6230938" cy="693738"/>
          </a:xfrm>
          <a:prstGeom prst="rect">
            <a:avLst/>
          </a:prstGeo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357505" y="1078865"/>
            <a:ext cx="7710805" cy="1054735"/>
          </a:xfrm>
          <a:prstGeom prst="rect">
            <a:avLst/>
          </a:prstGeo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457200" marR="0" lvl="0" indent="-457200" algn="l" defTabSz="914400" rtl="0" eaLnBrk="1" fontAlgn="base" latinLnBrk="0" hangingPunct="1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dirty="0">
                <a:latin typeface="+mn-ea"/>
                <a:sym typeface="+mn-ea"/>
              </a:rPr>
              <a:t>      </a:t>
            </a:r>
            <a:r>
              <a:rPr lang="zh-CN" altLang="en-US" sz="2000" dirty="0">
                <a:latin typeface="+mn-ea"/>
                <a:sym typeface="+mn-ea"/>
              </a:rPr>
              <a:t>当你按了</a:t>
            </a:r>
            <a:r>
              <a:rPr lang="en-US" altLang="zh-CN" sz="2000" dirty="0">
                <a:latin typeface="+mn-ea"/>
                <a:sym typeface="+mn-ea"/>
              </a:rPr>
              <a:t>Submit</a:t>
            </a:r>
            <a:r>
              <a:rPr lang="zh-CN" altLang="en-US" sz="2000" dirty="0">
                <a:latin typeface="+mn-ea"/>
                <a:sym typeface="+mn-ea"/>
              </a:rPr>
              <a:t>之后，就会跳到“创建你的域名”，域名要求开头和结尾为数字或者字母不能用一些奇怪的字符，也不能用敏感词，如下图所示：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9110" y="5267325"/>
            <a:ext cx="84124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000" dirty="0" smtClean="0">
                <a:latin typeface="+mn-ea"/>
                <a:ea typeface="+mn-ea"/>
                <a:sym typeface="+mn-ea"/>
              </a:rPr>
              <a:t>   </a:t>
            </a:r>
            <a:r>
              <a:rPr lang="zh-CN" altLang="en-US" sz="2000" dirty="0" smtClean="0">
                <a:latin typeface="+mn-ea"/>
                <a:ea typeface="+mn-ea"/>
                <a:sym typeface="+mn-ea"/>
              </a:rPr>
              <a:t>当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你想好一个域名就输入，然后点击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Request Domain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跳到下一个画</a:t>
            </a:r>
            <a:r>
              <a:rPr lang="zh-CN" altLang="en-US" sz="2000" dirty="0" smtClean="0">
                <a:latin typeface="+mn-ea"/>
                <a:ea typeface="+mn-ea"/>
                <a:sym typeface="+mn-ea"/>
              </a:rPr>
              <a:t>面</a:t>
            </a:r>
            <a:r>
              <a:rPr lang="zh-CN" altLang="en-US" dirty="0" smtClean="0">
                <a:sym typeface="+mn-ea"/>
              </a:rPr>
              <a:t>。</a:t>
            </a:r>
            <a:endParaRPr lang="zh-CN" altLang="en-US" dirty="0"/>
          </a:p>
          <a:p>
            <a:endParaRPr lang="zh-CN" altLang="en-US"/>
          </a:p>
        </p:txBody>
      </p:sp>
      <p:pic>
        <p:nvPicPr>
          <p:cNvPr id="3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610" y="2046605"/>
            <a:ext cx="7251065" cy="31222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79388" y="981075"/>
            <a:ext cx="8640763" cy="54775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dirty="0">
                <a:latin typeface="+mn-ea"/>
                <a:sym typeface="+mn-ea"/>
              </a:rPr>
              <a:t>   </a:t>
            </a:r>
            <a:r>
              <a:rPr lang="en-US" altLang="zh-CN" sz="2000" dirty="0">
                <a:latin typeface="+mn-ea"/>
                <a:sym typeface="+mn-ea"/>
              </a:rPr>
              <a:t>  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如果你的域名合法就会在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STATUS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那一栏显示一个绿色的勾的图标，如果有红色叉叉证明你的域名和别人重复了或者不合法，要重新修改你的域名，注册成功如下图所示：</a:t>
            </a:r>
            <a:endParaRPr kumimoji="0" lang="zh-CN" altLang="en-US" sz="2000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000" kern="1200" cap="none" spc="0" normalizeH="0" baseline="0" noProof="0" dirty="0">
              <a:latin typeface="+mn-ea"/>
              <a:ea typeface="+mn-ea"/>
              <a:cs typeface="+mn-cs"/>
              <a:sym typeface="Wingdings" panose="05000000000000000000" pitchFamily="2" charset="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7" name="TextBox 2"/>
          <p:cNvSpPr txBox="1"/>
          <p:nvPr/>
        </p:nvSpPr>
        <p:spPr>
          <a:xfrm>
            <a:off x="755650" y="5492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323850" y="188913"/>
            <a:ext cx="6264275" cy="647700"/>
          </a:xfrm>
          <a:prstGeom prst="rect">
            <a:avLst/>
          </a:prstGeom>
          <a:ln>
            <a:miter lim="800000"/>
          </a:ln>
        </p:spPr>
        <p:txBody>
          <a:bodyPr/>
          <a:lstStyle/>
          <a:p>
            <a:pPr marR="0" algn="ctr" defTabSz="914400">
              <a:buClrTx/>
              <a:buSzTx/>
              <a:buFontTx/>
              <a:buNone/>
              <a:defRPr/>
            </a:pPr>
            <a:endParaRPr kumimoji="0" lang="zh-CN" altLang="en-US" sz="3600" kern="0" cap="none" spc="0" normalizeH="0" baseline="0" noProof="0" dirty="0">
              <a:solidFill>
                <a:schemeClr val="tx2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695" y="1998980"/>
            <a:ext cx="7673975" cy="43059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文本框 2"/>
          <p:cNvSpPr txBox="1"/>
          <p:nvPr/>
        </p:nvSpPr>
        <p:spPr>
          <a:xfrm>
            <a:off x="759778" y="1059498"/>
            <a:ext cx="79295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+mn-ea"/>
                <a:ea typeface="+mn-ea"/>
                <a:sym typeface="+mn-ea"/>
              </a:rPr>
              <a:t>在主菜单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/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网络服务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/DDNS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中选择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Topsddns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，选中启用，如下图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:</a:t>
            </a:r>
            <a:endParaRPr lang="zh-CN" altLang="en-US" sz="2000" dirty="0"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0140" y="184785"/>
            <a:ext cx="2639060" cy="9836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dirty="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+mn-ea"/>
              </a:rPr>
              <a:t>设置</a:t>
            </a:r>
            <a:r>
              <a:rPr lang="en-US" altLang="zh-CN" sz="4000" dirty="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+mn-ea"/>
              </a:rPr>
              <a:t>DDNS</a:t>
            </a:r>
            <a:br>
              <a:rPr lang="en-US" altLang="zh-CN" sz="4000" dirty="0">
                <a:solidFill>
                  <a:schemeClr val="tx2"/>
                </a:solidFill>
                <a:latin typeface="Times New Roman" panose="02020603050405020304" pitchFamily="18" charset="0"/>
                <a:cs typeface="+mj-cs"/>
                <a:sym typeface="+mn-ea"/>
              </a:rPr>
            </a:br>
            <a:endParaRPr lang="zh-CN" altLang="en-US"/>
          </a:p>
        </p:txBody>
      </p:sp>
      <p:pic>
        <p:nvPicPr>
          <p:cNvPr id="3" name="图片 -2147482612" descr="IMG_3847"/>
          <p:cNvPicPr>
            <a:picLocks noChangeAspect="1"/>
          </p:cNvPicPr>
          <p:nvPr/>
        </p:nvPicPr>
        <p:blipFill>
          <a:blip r:embed="rId1"/>
          <a:srcRect l="966" t="21912" b="12390"/>
          <a:stretch>
            <a:fillRect/>
          </a:stretch>
        </p:blipFill>
        <p:spPr>
          <a:xfrm>
            <a:off x="827405" y="1590675"/>
            <a:ext cx="7745730" cy="3854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429260" y="1065530"/>
            <a:ext cx="8569325" cy="6369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dirty="0">
                <a:latin typeface="+mn-ea"/>
                <a:ea typeface="+mn-ea"/>
                <a:sym typeface="+mn-ea"/>
              </a:rPr>
              <a:t>  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本机域名：里面输入自己在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TopsDDNS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里申请的域名，这里以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taoshi2.topsddns.net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为例</a:t>
            </a:r>
            <a:endParaRPr lang="zh-CN" altLang="en-US" sz="2000" dirty="0">
              <a:latin typeface="+mn-ea"/>
              <a:ea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latin typeface="+mn-ea"/>
                <a:ea typeface="+mn-ea"/>
                <a:sym typeface="+mn-ea"/>
              </a:rPr>
              <a:t>本机域名：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taoshi2.topsddns.net</a:t>
            </a:r>
            <a:endParaRPr lang="en-US" altLang="zh-CN" sz="2000" dirty="0">
              <a:latin typeface="+mn-ea"/>
              <a:ea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latin typeface="+mn-ea"/>
                <a:ea typeface="+mn-ea"/>
                <a:sym typeface="+mn-ea"/>
              </a:rPr>
              <a:t>用户名：自己在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TopsDDNS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申请的用户名</a:t>
            </a:r>
            <a:endParaRPr lang="zh-CN" altLang="en-US" sz="2000" dirty="0">
              <a:latin typeface="+mn-ea"/>
              <a:ea typeface="+mn-ea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latin typeface="+mn-ea"/>
                <a:ea typeface="+mn-ea"/>
                <a:sym typeface="+mn-ea"/>
              </a:rPr>
              <a:t>测试的用户名为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: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972144357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@qq.com</a:t>
            </a:r>
            <a:endParaRPr lang="en-US" altLang="zh-CN" sz="2000" dirty="0">
              <a:latin typeface="+mn-ea"/>
              <a:ea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latin typeface="+mn-ea"/>
                <a:ea typeface="+mn-ea"/>
                <a:sym typeface="+mn-ea"/>
              </a:rPr>
              <a:t>密码：在</a:t>
            </a:r>
            <a:r>
              <a:rPr lang="en-US" altLang="zh-CN" sz="2000" dirty="0">
                <a:latin typeface="+mn-ea"/>
                <a:ea typeface="+mn-ea"/>
                <a:sym typeface="+mn-ea"/>
              </a:rPr>
              <a:t>TopsDDNS</a:t>
            </a:r>
            <a:r>
              <a:rPr lang="zh-CN" altLang="en-US" sz="2000" dirty="0">
                <a:latin typeface="+mn-ea"/>
                <a:ea typeface="+mn-ea"/>
                <a:sym typeface="+mn-ea"/>
              </a:rPr>
              <a:t>网的用户名密码。</a:t>
            </a:r>
            <a:endParaRPr kumimoji="0" lang="en-US" altLang="zh-CN" sz="2000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PT模板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PT模板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PPT模板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1517</Words>
  <Application>WPS 演示</Application>
  <PresentationFormat>全屏显示(4:3)</PresentationFormat>
  <Paragraphs>130</Paragraphs>
  <Slides>17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黑体</vt:lpstr>
      <vt:lpstr>Calibri</vt:lpstr>
      <vt:lpstr>华文宋体</vt:lpstr>
      <vt:lpstr>Times New Roman</vt:lpstr>
      <vt:lpstr>华文中宋</vt:lpstr>
      <vt:lpstr>方正中等线简体</vt:lpstr>
      <vt:lpstr>微软雅黑</vt:lpstr>
      <vt:lpstr>Arial Unicode MS</vt:lpstr>
      <vt:lpstr>1_PPT模板1</vt:lpstr>
      <vt:lpstr>PPT模板1</vt:lpstr>
      <vt:lpstr>自定义设计方案</vt:lpstr>
      <vt:lpstr>2_PPT模板1</vt:lpstr>
      <vt:lpstr>PowerPoint 演示文稿</vt:lpstr>
      <vt:lpstr>  TopsDDNS设置  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hik</dc:title>
  <dc:creator>hhh</dc:creator>
  <cp:lastModifiedBy>Administrator</cp:lastModifiedBy>
  <cp:revision>817</cp:revision>
  <dcterms:created xsi:type="dcterms:W3CDTF">2006-01-05T08:49:00Z</dcterms:created>
  <dcterms:modified xsi:type="dcterms:W3CDTF">2017-08-02T08:55:09Z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